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1"/>
  </p:notesMasterIdLst>
  <p:handoutMasterIdLst>
    <p:handoutMasterId r:id="rId12"/>
  </p:handoutMasterIdLst>
  <p:sldIdLst>
    <p:sldId id="279" r:id="rId5"/>
    <p:sldId id="283" r:id="rId6"/>
    <p:sldId id="293" r:id="rId7"/>
    <p:sldId id="294" r:id="rId8"/>
    <p:sldId id="295" r:id="rId9"/>
    <p:sldId id="287" r:id="rId1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p:cViewPr varScale="1">
        <p:scale>
          <a:sx n="116" d="100"/>
          <a:sy n="116" d="100"/>
        </p:scale>
        <p:origin x="336" y="108"/>
      </p:cViewPr>
      <p:guideLst>
        <p:guide orient="horz" pos="2160"/>
        <p:guide pos="3839"/>
      </p:guideLst>
    </p:cSldViewPr>
  </p:slideViewPr>
  <p:notesTextViewPr>
    <p:cViewPr>
      <p:scale>
        <a:sx n="3" d="2"/>
        <a:sy n="3" d="2"/>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1/10/2018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1/10/2018</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964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119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46412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268409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22368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78270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30611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3551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07981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69564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07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9850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2331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90901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04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898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098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3B9B9059-F1D6-41D0-95CF-D21CAA096B3A}" type="datetimeFigureOut">
              <a:rPr lang="en-US" smtClean="0"/>
              <a:pPr/>
              <a:t>1/10/2018</a:t>
            </a:fld>
            <a:endParaRPr lang="en-US"/>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26855428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harrynieto.com/" TargetMode="External"/><Relationship Id="rId2" Type="http://schemas.openxmlformats.org/officeDocument/2006/relationships/hyperlink" Target="http://www.facebook.com/yearofchange20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7962" y="1295400"/>
            <a:ext cx="7643814" cy="2147926"/>
          </a:xfrm>
        </p:spPr>
        <p:txBody>
          <a:bodyPr>
            <a:normAutofit/>
          </a:bodyPr>
          <a:lstStyle/>
          <a:p>
            <a:pPr algn="ctr"/>
            <a:r>
              <a:rPr lang="en-US" sz="6600" dirty="0"/>
              <a:t>The 4 Disciplines</a:t>
            </a:r>
            <a:br>
              <a:rPr lang="en-US" sz="6600" dirty="0"/>
            </a:br>
            <a:r>
              <a:rPr lang="en-US" sz="6600" dirty="0"/>
              <a:t>of Execution</a:t>
            </a:r>
          </a:p>
        </p:txBody>
      </p:sp>
      <p:sp>
        <p:nvSpPr>
          <p:cNvPr id="2" name="Subtitle 1"/>
          <p:cNvSpPr>
            <a:spLocks noGrp="1"/>
          </p:cNvSpPr>
          <p:nvPr>
            <p:ph type="subTitle" idx="1"/>
          </p:nvPr>
        </p:nvSpPr>
        <p:spPr>
          <a:xfrm>
            <a:off x="4341812" y="3585795"/>
            <a:ext cx="5885064" cy="1016000"/>
          </a:xfrm>
        </p:spPr>
        <p:txBody>
          <a:bodyPr>
            <a:normAutofit/>
          </a:bodyPr>
          <a:lstStyle/>
          <a:p>
            <a:r>
              <a:rPr lang="en-US" sz="2000" dirty="0"/>
              <a:t>By Harry Nieto - Network Texas Self DEVELOPMENT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412" y="197665"/>
            <a:ext cx="3708400" cy="5562600"/>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762000"/>
            <a:ext cx="3961368" cy="751786"/>
          </a:xfrm>
        </p:spPr>
        <p:txBody>
          <a:bodyPr>
            <a:normAutofit fontScale="90000"/>
          </a:bodyPr>
          <a:lstStyle/>
          <a:p>
            <a:pPr algn="l"/>
            <a:r>
              <a:rPr lang="en-US" dirty="0"/>
              <a:t>Discipline #1</a:t>
            </a:r>
            <a:br>
              <a:rPr lang="en-US" dirty="0"/>
            </a:br>
            <a:r>
              <a:rPr lang="en-US" dirty="0"/>
              <a:t>Focus on the wig</a:t>
            </a:r>
          </a:p>
        </p:txBody>
      </p:sp>
      <p:sp>
        <p:nvSpPr>
          <p:cNvPr id="3" name="Content Placeholder 2"/>
          <p:cNvSpPr>
            <a:spLocks noGrp="1"/>
          </p:cNvSpPr>
          <p:nvPr>
            <p:ph sz="quarter" idx="13"/>
          </p:nvPr>
        </p:nvSpPr>
        <p:spPr>
          <a:xfrm>
            <a:off x="1065212" y="1752600"/>
            <a:ext cx="9860010" cy="3500303"/>
          </a:xfrm>
        </p:spPr>
        <p:txBody>
          <a:bodyPr/>
          <a:lstStyle/>
          <a:p>
            <a:r>
              <a:rPr lang="en-US" sz="2200" dirty="0"/>
              <a:t>WIG: wildly important goal.</a:t>
            </a:r>
          </a:p>
          <a:p>
            <a:r>
              <a:rPr lang="en-US" sz="2200" dirty="0"/>
              <a:t>This is the discipline of focus!</a:t>
            </a:r>
          </a:p>
          <a:p>
            <a:r>
              <a:rPr lang="en-US" sz="2200" dirty="0"/>
              <a:t>Select 1 (no more than two) WIGs.</a:t>
            </a:r>
          </a:p>
          <a:p>
            <a:r>
              <a:rPr lang="en-US" sz="2200" dirty="0"/>
              <a:t>It is impossible to improve everything at once.</a:t>
            </a:r>
          </a:p>
          <a:p>
            <a:r>
              <a:rPr lang="en-US" sz="2200" dirty="0"/>
              <a:t>Be clear to yourself and your team that this is the goal that matters most.</a:t>
            </a:r>
          </a:p>
          <a:p>
            <a:endParaRPr lang="en-US" dirty="0"/>
          </a:p>
          <a:p>
            <a:endParaRPr lang="en-US" dirty="0"/>
          </a:p>
        </p:txBody>
      </p:sp>
      <p:sp>
        <p:nvSpPr>
          <p:cNvPr id="7" name="Title 1"/>
          <p:cNvSpPr txBox="1">
            <a:spLocks/>
          </p:cNvSpPr>
          <p:nvPr/>
        </p:nvSpPr>
        <p:spPr>
          <a:xfrm>
            <a:off x="7924244" y="2997200"/>
            <a:ext cx="3961368" cy="1422400"/>
          </a:xfrm>
          <a:prstGeom prst="rect">
            <a:avLst/>
          </a:prstGeom>
          <a:effectLst/>
        </p:spPr>
        <p:txBody>
          <a:bodyPr vert="horz" lIns="121899" tIns="60949" rIns="121899" bIns="60949" rtlCol="0" anchor="b" anchorCtr="0">
            <a:no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endParaRPr lang="en-US" dirty="0">
              <a:solidFill>
                <a:schemeClr val="accent1">
                  <a:lumMod val="75000"/>
                </a:schemeClr>
              </a:solidFill>
            </a:endParaRPr>
          </a:p>
        </p:txBody>
      </p:sp>
    </p:spTree>
    <p:extLst>
      <p:ext uri="{BB962C8B-B14F-4D97-AF65-F5344CB8AC3E}">
        <p14:creationId xmlns:p14="http://schemas.microsoft.com/office/powerpoint/2010/main" val="26113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685800"/>
            <a:ext cx="4418012" cy="751786"/>
          </a:xfrm>
        </p:spPr>
        <p:txBody>
          <a:bodyPr>
            <a:normAutofit fontScale="90000"/>
          </a:bodyPr>
          <a:lstStyle/>
          <a:p>
            <a:pPr algn="l"/>
            <a:r>
              <a:rPr lang="en-US" dirty="0"/>
              <a:t>Discipline #2</a:t>
            </a:r>
            <a:br>
              <a:rPr lang="en-US" dirty="0"/>
            </a:br>
            <a:r>
              <a:rPr lang="en-US" dirty="0"/>
              <a:t>act on lead measures</a:t>
            </a:r>
          </a:p>
        </p:txBody>
      </p:sp>
      <p:sp>
        <p:nvSpPr>
          <p:cNvPr id="3" name="Content Placeholder 2"/>
          <p:cNvSpPr>
            <a:spLocks noGrp="1"/>
          </p:cNvSpPr>
          <p:nvPr>
            <p:ph sz="quarter" idx="13"/>
          </p:nvPr>
        </p:nvSpPr>
        <p:spPr>
          <a:xfrm>
            <a:off x="1065212" y="2514600"/>
            <a:ext cx="10668000" cy="3500303"/>
          </a:xfrm>
        </p:spPr>
        <p:txBody>
          <a:bodyPr>
            <a:normAutofit fontScale="92500" lnSpcReduction="10000"/>
          </a:bodyPr>
          <a:lstStyle/>
          <a:p>
            <a:r>
              <a:rPr lang="en-US" sz="2200" dirty="0"/>
              <a:t>Measure of the most high-impact things you or your team can do to reach the goal. </a:t>
            </a:r>
          </a:p>
          <a:p>
            <a:r>
              <a:rPr lang="en-US" sz="2200" dirty="0"/>
              <a:t>Measure new behaviors that will drive success on the LAG measures.</a:t>
            </a:r>
          </a:p>
          <a:p>
            <a:r>
              <a:rPr lang="en-US" sz="2200" dirty="0"/>
              <a:t>2 basic characteristics</a:t>
            </a:r>
          </a:p>
          <a:p>
            <a:pPr lvl="1"/>
            <a:r>
              <a:rPr lang="en-US" sz="2000" dirty="0"/>
              <a:t>Predictive of achieving the goal</a:t>
            </a:r>
          </a:p>
          <a:p>
            <a:pPr lvl="1"/>
            <a:r>
              <a:rPr lang="en-US" sz="2000" dirty="0"/>
              <a:t>can be influenced by the team members.</a:t>
            </a:r>
          </a:p>
          <a:p>
            <a:r>
              <a:rPr lang="en-US" sz="2200" dirty="0"/>
              <a:t>Example: </a:t>
            </a:r>
          </a:p>
          <a:p>
            <a:pPr lvl="1"/>
            <a:r>
              <a:rPr lang="en-US" sz="2200" dirty="0"/>
              <a:t>Lose 20 pounds is a </a:t>
            </a:r>
            <a:r>
              <a:rPr lang="en-US" sz="2200" i="1" u="sng" dirty="0"/>
              <a:t>LAG measure</a:t>
            </a:r>
          </a:p>
          <a:p>
            <a:pPr lvl="1"/>
            <a:r>
              <a:rPr lang="en-US" sz="2200" dirty="0"/>
              <a:t>Limit of daily calories and X No. of hours of exercise a day are </a:t>
            </a:r>
            <a:r>
              <a:rPr lang="en-US" sz="2200" i="1" u="sng" dirty="0"/>
              <a:t>lead measures</a:t>
            </a:r>
          </a:p>
          <a:p>
            <a:endParaRPr lang="en-US" sz="2400" dirty="0">
              <a:solidFill>
                <a:schemeClr val="accent1">
                  <a:lumMod val="75000"/>
                </a:schemeClr>
              </a:solidFill>
            </a:endParaRPr>
          </a:p>
          <a:p>
            <a:pPr lvl="1"/>
            <a:endParaRPr lang="en-US" sz="2000" dirty="0"/>
          </a:p>
          <a:p>
            <a:endParaRPr lang="en-US" dirty="0"/>
          </a:p>
          <a:p>
            <a:endParaRPr lang="en-US" dirty="0"/>
          </a:p>
        </p:txBody>
      </p:sp>
      <p:sp>
        <p:nvSpPr>
          <p:cNvPr id="7" name="Title 1"/>
          <p:cNvSpPr txBox="1">
            <a:spLocks/>
          </p:cNvSpPr>
          <p:nvPr/>
        </p:nvSpPr>
        <p:spPr>
          <a:xfrm>
            <a:off x="7924244" y="2997200"/>
            <a:ext cx="3961368" cy="1422400"/>
          </a:xfrm>
          <a:prstGeom prst="rect">
            <a:avLst/>
          </a:prstGeom>
          <a:effectLst/>
        </p:spPr>
        <p:txBody>
          <a:bodyPr vert="horz" lIns="121899" tIns="60949" rIns="121899" bIns="60949" rtlCol="0" anchor="b" anchorCtr="0">
            <a:no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endParaRPr lang="en-US" dirty="0">
              <a:solidFill>
                <a:schemeClr val="accent1">
                  <a:lumMod val="75000"/>
                </a:schemeClr>
              </a:solidFill>
            </a:endParaRPr>
          </a:p>
        </p:txBody>
      </p:sp>
    </p:spTree>
    <p:extLst>
      <p:ext uri="{BB962C8B-B14F-4D97-AF65-F5344CB8AC3E}">
        <p14:creationId xmlns:p14="http://schemas.microsoft.com/office/powerpoint/2010/main" val="18461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685800"/>
            <a:ext cx="6627812" cy="751786"/>
          </a:xfrm>
        </p:spPr>
        <p:txBody>
          <a:bodyPr>
            <a:normAutofit fontScale="90000"/>
          </a:bodyPr>
          <a:lstStyle/>
          <a:p>
            <a:pPr algn="l"/>
            <a:r>
              <a:rPr lang="en-US" dirty="0"/>
              <a:t>Discipline #3</a:t>
            </a:r>
            <a:br>
              <a:rPr lang="en-US" dirty="0"/>
            </a:br>
            <a:r>
              <a:rPr lang="en-US" dirty="0"/>
              <a:t>Keep a compelling scoreboard</a:t>
            </a:r>
          </a:p>
        </p:txBody>
      </p:sp>
      <p:sp>
        <p:nvSpPr>
          <p:cNvPr id="3" name="Content Placeholder 2"/>
          <p:cNvSpPr>
            <a:spLocks noGrp="1"/>
          </p:cNvSpPr>
          <p:nvPr>
            <p:ph sz="quarter" idx="13"/>
          </p:nvPr>
        </p:nvSpPr>
        <p:spPr>
          <a:xfrm>
            <a:off x="1065212" y="2514600"/>
            <a:ext cx="10668000" cy="3500303"/>
          </a:xfrm>
        </p:spPr>
        <p:txBody>
          <a:bodyPr>
            <a:normAutofit/>
          </a:bodyPr>
          <a:lstStyle/>
          <a:p>
            <a:r>
              <a:rPr lang="en-US" sz="2200" dirty="0"/>
              <a:t>This is the discipline of engagement.</a:t>
            </a:r>
          </a:p>
          <a:p>
            <a:r>
              <a:rPr lang="en-US" sz="2200" dirty="0"/>
              <a:t>Know if you are winning or losing.</a:t>
            </a:r>
          </a:p>
          <a:p>
            <a:r>
              <a:rPr lang="en-US" sz="2400" dirty="0"/>
              <a:t>The highest level of performance always comes from the people who are emotionally engaged.</a:t>
            </a:r>
            <a:endParaRPr lang="en-US" sz="2200" dirty="0"/>
          </a:p>
          <a:p>
            <a:r>
              <a:rPr lang="en-US" sz="2400" dirty="0"/>
              <a:t>The highest level of engagement comes from knowing the score.</a:t>
            </a:r>
          </a:p>
          <a:p>
            <a:pPr marL="0" indent="0">
              <a:buNone/>
            </a:pPr>
            <a:endParaRPr lang="en-US" sz="2400" dirty="0">
              <a:solidFill>
                <a:schemeClr val="accent1">
                  <a:lumMod val="75000"/>
                </a:schemeClr>
              </a:solidFill>
            </a:endParaRPr>
          </a:p>
          <a:p>
            <a:pPr lvl="1"/>
            <a:endParaRPr lang="en-US" sz="2000" dirty="0"/>
          </a:p>
          <a:p>
            <a:endParaRPr lang="en-US" dirty="0"/>
          </a:p>
          <a:p>
            <a:endParaRPr lang="en-US" dirty="0"/>
          </a:p>
        </p:txBody>
      </p:sp>
      <p:sp>
        <p:nvSpPr>
          <p:cNvPr id="7" name="Title 1"/>
          <p:cNvSpPr txBox="1">
            <a:spLocks/>
          </p:cNvSpPr>
          <p:nvPr/>
        </p:nvSpPr>
        <p:spPr>
          <a:xfrm>
            <a:off x="7924244" y="2997200"/>
            <a:ext cx="3961368" cy="1422400"/>
          </a:xfrm>
          <a:prstGeom prst="rect">
            <a:avLst/>
          </a:prstGeom>
          <a:effectLst/>
        </p:spPr>
        <p:txBody>
          <a:bodyPr vert="horz" lIns="121899" tIns="60949" rIns="121899" bIns="60949" rtlCol="0" anchor="b" anchorCtr="0">
            <a:no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endParaRPr lang="en-US" dirty="0">
              <a:solidFill>
                <a:schemeClr val="accent1">
                  <a:lumMod val="75000"/>
                </a:schemeClr>
              </a:solidFill>
            </a:endParaRPr>
          </a:p>
        </p:txBody>
      </p:sp>
    </p:spTree>
    <p:extLst>
      <p:ext uri="{BB962C8B-B14F-4D97-AF65-F5344CB8AC3E}">
        <p14:creationId xmlns:p14="http://schemas.microsoft.com/office/powerpoint/2010/main" val="134092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685800"/>
            <a:ext cx="6627812" cy="751786"/>
          </a:xfrm>
        </p:spPr>
        <p:txBody>
          <a:bodyPr>
            <a:normAutofit fontScale="90000"/>
          </a:bodyPr>
          <a:lstStyle/>
          <a:p>
            <a:pPr algn="l"/>
            <a:r>
              <a:rPr lang="en-US" dirty="0"/>
              <a:t>Discipline #4</a:t>
            </a:r>
            <a:br>
              <a:rPr lang="en-US" dirty="0"/>
            </a:br>
            <a:r>
              <a:rPr lang="en-US" sz="3600" dirty="0"/>
              <a:t>Create a cadence of accountability</a:t>
            </a:r>
          </a:p>
        </p:txBody>
      </p:sp>
      <p:sp>
        <p:nvSpPr>
          <p:cNvPr id="3" name="Content Placeholder 2"/>
          <p:cNvSpPr>
            <a:spLocks noGrp="1"/>
          </p:cNvSpPr>
          <p:nvPr>
            <p:ph sz="quarter" idx="13"/>
          </p:nvPr>
        </p:nvSpPr>
        <p:spPr>
          <a:xfrm>
            <a:off x="1065212" y="1958248"/>
            <a:ext cx="10668000" cy="3500303"/>
          </a:xfrm>
        </p:spPr>
        <p:txBody>
          <a:bodyPr>
            <a:normAutofit/>
          </a:bodyPr>
          <a:lstStyle/>
          <a:p>
            <a:r>
              <a:rPr lang="en-US" sz="2400" dirty="0"/>
              <a:t>The magic is in the cadence.</a:t>
            </a:r>
          </a:p>
          <a:p>
            <a:r>
              <a:rPr lang="en-US" sz="2400" dirty="0"/>
              <a:t>Unless we consistently hold each other accountable, the goal naturally disintegrates in the whirlwind .</a:t>
            </a:r>
          </a:p>
          <a:p>
            <a:r>
              <a:rPr lang="en-US" sz="2400" dirty="0"/>
              <a:t>The cadence of accountability is a rhythm of regular and frequent check-points.</a:t>
            </a:r>
          </a:p>
          <a:p>
            <a:r>
              <a:rPr lang="en-US" sz="2400" dirty="0"/>
              <a:t>Review with a team weekly no more than 20-30 minutes.</a:t>
            </a:r>
          </a:p>
          <a:p>
            <a:pPr marL="0" indent="0">
              <a:buNone/>
            </a:pPr>
            <a:endParaRPr lang="en-US" dirty="0"/>
          </a:p>
          <a:p>
            <a:endParaRPr lang="en-US" dirty="0"/>
          </a:p>
        </p:txBody>
      </p:sp>
      <p:sp>
        <p:nvSpPr>
          <p:cNvPr id="7" name="Title 1"/>
          <p:cNvSpPr txBox="1">
            <a:spLocks/>
          </p:cNvSpPr>
          <p:nvPr/>
        </p:nvSpPr>
        <p:spPr>
          <a:xfrm>
            <a:off x="7924244" y="2997200"/>
            <a:ext cx="3961368" cy="1422400"/>
          </a:xfrm>
          <a:prstGeom prst="rect">
            <a:avLst/>
          </a:prstGeom>
          <a:effectLst/>
        </p:spPr>
        <p:txBody>
          <a:bodyPr vert="horz" lIns="121899" tIns="60949" rIns="121899" bIns="60949" rtlCol="0" anchor="b" anchorCtr="0">
            <a:no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endParaRPr lang="en-US" dirty="0">
              <a:solidFill>
                <a:schemeClr val="accent1">
                  <a:lumMod val="75000"/>
                </a:schemeClr>
              </a:solidFill>
            </a:endParaRPr>
          </a:p>
        </p:txBody>
      </p:sp>
    </p:spTree>
    <p:extLst>
      <p:ext uri="{BB962C8B-B14F-4D97-AF65-F5344CB8AC3E}">
        <p14:creationId xmlns:p14="http://schemas.microsoft.com/office/powerpoint/2010/main" val="16665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So what next? Here is my challenge.</a:t>
            </a:r>
          </a:p>
        </p:txBody>
      </p:sp>
      <p:sp>
        <p:nvSpPr>
          <p:cNvPr id="14" name="Content Placeholder 13"/>
          <p:cNvSpPr>
            <a:spLocks noGrp="1"/>
          </p:cNvSpPr>
          <p:nvPr>
            <p:ph sz="quarter" idx="13"/>
          </p:nvPr>
        </p:nvSpPr>
        <p:spPr/>
        <p:txBody>
          <a:bodyPr>
            <a:normAutofit/>
          </a:bodyPr>
          <a:lstStyle/>
          <a:p>
            <a:r>
              <a:rPr lang="en-US" dirty="0"/>
              <a:t>Get your own copy of the book. Learn and start executing.</a:t>
            </a:r>
          </a:p>
          <a:p>
            <a:r>
              <a:rPr lang="en-US" dirty="0"/>
              <a:t>Join me on </a:t>
            </a:r>
            <a:r>
              <a:rPr lang="en-US" u="sng" dirty="0">
                <a:solidFill>
                  <a:srgbClr val="0070C0"/>
                </a:solidFill>
                <a:hlinkClick r:id="rId2"/>
              </a:rPr>
              <a:t>facebook.com/yearofchange2018</a:t>
            </a:r>
            <a:endParaRPr lang="en-US" u="sng" dirty="0">
              <a:solidFill>
                <a:srgbClr val="0070C0"/>
              </a:solidFill>
            </a:endParaRPr>
          </a:p>
          <a:p>
            <a:r>
              <a:rPr lang="en-US" dirty="0"/>
              <a:t>Web Resource: </a:t>
            </a:r>
            <a:r>
              <a:rPr lang="en-US" u="sng" dirty="0">
                <a:solidFill>
                  <a:srgbClr val="00B0F0"/>
                </a:solidFill>
                <a:hlinkClick r:id="rId3"/>
              </a:rPr>
              <a:t>harrynieto.com</a:t>
            </a:r>
            <a:endParaRPr lang="en-US" u="sng" dirty="0">
              <a:solidFill>
                <a:srgbClr val="00B0F0"/>
              </a:solidFill>
            </a:endParaRPr>
          </a:p>
          <a:p>
            <a:r>
              <a:rPr lang="en-US" dirty="0"/>
              <a:t>If you do not have a team, get an accountability partner to help keep the cadence going.</a:t>
            </a:r>
          </a:p>
          <a:p>
            <a:r>
              <a:rPr lang="en-US" dirty="0"/>
              <a:t>Let’s plan a break-out session after our meeting on Feb.9</a:t>
            </a:r>
            <a:r>
              <a:rPr lang="en-US" baseline="30000" dirty="0"/>
              <a:t>th</a:t>
            </a:r>
            <a:r>
              <a:rPr lang="en-US" dirty="0"/>
              <a:t> for a book discussion and WIG review.</a:t>
            </a:r>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http://schemas.microsoft.com/office/2006/metadata/properties"/>
    <ds:schemaRef ds:uri="http://purl.org/dc/elements/1.1/"/>
    <ds:schemaRef ds:uri="http://www.w3.org/XML/1998/namespace"/>
    <ds:schemaRef ds:uri="http://schemas.microsoft.com/office/2006/documentManagement/types"/>
    <ds:schemaRef ds:uri="4873beb7-5857-4685-be1f-d57550cc96cc"/>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669</TotalTime>
  <Words>297</Words>
  <Application>Microsoft Office PowerPoint</Application>
  <PresentationFormat>Custom</PresentationFormat>
  <Paragraphs>37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Cambria</vt:lpstr>
      <vt:lpstr>Impact</vt:lpstr>
      <vt:lpstr>Main Event</vt:lpstr>
      <vt:lpstr>The 4 Disciplines of Execution</vt:lpstr>
      <vt:lpstr>Discipline #1 Focus on the wig</vt:lpstr>
      <vt:lpstr>Discipline #2 act on lead measures</vt:lpstr>
      <vt:lpstr>Discipline #3 Keep a compelling scoreboard</vt:lpstr>
      <vt:lpstr>Discipline #4 Create a cadence of accountability</vt:lpstr>
      <vt:lpstr>So what next? Here is my challenge.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Disciplines of Execution</dc:title>
  <dc:creator>Harry Nieto</dc:creator>
  <cp:lastModifiedBy>Harry Nieto</cp:lastModifiedBy>
  <cp:revision>21</cp:revision>
  <dcterms:created xsi:type="dcterms:W3CDTF">2018-01-10T12:33:29Z</dcterms:created>
  <dcterms:modified xsi:type="dcterms:W3CDTF">2018-01-11T04:51:43Z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